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Clear Sans Regular Bold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>
        <p:scale>
          <a:sx n="45" d="100"/>
          <a:sy n="45" d="100"/>
        </p:scale>
        <p:origin x="-562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invertIfNegative val="0"/>
          <c:dLbls>
            <c:dLbl>
              <c:idx val="0"/>
              <c:layout>
                <c:manualLayout>
                  <c:x val="-1.794876940693026E-3"/>
                  <c:y val="0"/>
                </c:manualLayout>
              </c:layout>
              <c:spPr/>
              <c:txPr>
                <a:bodyPr/>
                <a:lstStyle/>
                <a:p>
                  <a:pPr>
                    <a:defRPr sz="2400"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3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Sheet1!$A$1:$A$5</c:f>
              <c:strCache>
                <c:ptCount val="5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74965</c:v>
                </c:pt>
                <c:pt idx="1">
                  <c:v>64756</c:v>
                </c:pt>
                <c:pt idx="2">
                  <c:v>66579</c:v>
                </c:pt>
                <c:pt idx="3">
                  <c:v>52511</c:v>
                </c:pt>
                <c:pt idx="4">
                  <c:v>57436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2095360"/>
        <c:axId val="172733184"/>
      </c:barChart>
      <c:catAx>
        <c:axId val="172095360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3200"/>
            </a:pPr>
            <a:endParaRPr lang="en-US"/>
          </a:p>
        </c:txPr>
        <c:crossAx val="172733184"/>
        <c:crosses val="autoZero"/>
        <c:auto val="1"/>
        <c:lblAlgn val="ctr"/>
        <c:lblOffset val="100"/>
        <c:noMultiLvlLbl val="0"/>
      </c:catAx>
      <c:valAx>
        <c:axId val="1727331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20953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baseline="0"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20769772528433947"/>
          <c:y val="0.15277777777777779"/>
          <c:w val="0.60192825896762903"/>
          <c:h val="0.73124234470691163"/>
        </c:manualLayout>
      </c:layout>
      <c:bar3DChart>
        <c:barDir val="bar"/>
        <c:grouping val="clustered"/>
        <c:varyColors val="0"/>
        <c:ser>
          <c:idx val="0"/>
          <c:order val="0"/>
          <c:tx>
            <c:strRef>
              <c:f>Sheet2!$F$2</c:f>
              <c:strCache>
                <c:ptCount val="1"/>
                <c:pt idx="0">
                  <c:v>photo</c:v>
                </c:pt>
              </c:strCache>
            </c:strRef>
          </c:tx>
          <c:invertIfNegative val="0"/>
          <c:cat>
            <c:strRef>
              <c:f>Sheet2!$G$1:$J$1</c:f>
              <c:strCache>
                <c:ptCount val="4"/>
                <c:pt idx="0">
                  <c:v>count</c:v>
                </c:pt>
                <c:pt idx="1">
                  <c:v>positive score</c:v>
                </c:pt>
                <c:pt idx="2">
                  <c:v>negative score</c:v>
                </c:pt>
                <c:pt idx="3">
                  <c:v>neutral score</c:v>
                </c:pt>
              </c:strCache>
            </c:strRef>
          </c:cat>
          <c:val>
            <c:numRef>
              <c:f>Sheet2!$G$2:$J$2</c:f>
              <c:numCache>
                <c:formatCode>General</c:formatCode>
                <c:ptCount val="4"/>
                <c:pt idx="0">
                  <c:v>6589</c:v>
                </c:pt>
                <c:pt idx="1">
                  <c:v>3700</c:v>
                </c:pt>
                <c:pt idx="2">
                  <c:v>2057</c:v>
                </c:pt>
                <c:pt idx="3">
                  <c:v>832</c:v>
                </c:pt>
              </c:numCache>
            </c:numRef>
          </c:val>
        </c:ser>
        <c:ser>
          <c:idx val="1"/>
          <c:order val="1"/>
          <c:tx>
            <c:strRef>
              <c:f>Sheet2!$F$3</c:f>
              <c:strCache>
                <c:ptCount val="1"/>
                <c:pt idx="0">
                  <c:v>video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sz="2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Sheet2!$G$1:$J$1</c:f>
              <c:strCache>
                <c:ptCount val="4"/>
                <c:pt idx="0">
                  <c:v>count</c:v>
                </c:pt>
                <c:pt idx="1">
                  <c:v>positive score</c:v>
                </c:pt>
                <c:pt idx="2">
                  <c:v>negative score</c:v>
                </c:pt>
                <c:pt idx="3">
                  <c:v>neutral score</c:v>
                </c:pt>
              </c:strCache>
            </c:strRef>
          </c:cat>
          <c:val>
            <c:numRef>
              <c:f>Sheet2!$G$3:$J$3</c:f>
              <c:numCache>
                <c:formatCode>General</c:formatCode>
                <c:ptCount val="4"/>
                <c:pt idx="0">
                  <c:v>6245</c:v>
                </c:pt>
                <c:pt idx="1">
                  <c:v>3510</c:v>
                </c:pt>
                <c:pt idx="2">
                  <c:v>1943</c:v>
                </c:pt>
                <c:pt idx="3">
                  <c:v>792</c:v>
                </c:pt>
              </c:numCache>
            </c:numRef>
          </c:val>
        </c:ser>
        <c:ser>
          <c:idx val="2"/>
          <c:order val="2"/>
          <c:tx>
            <c:strRef>
              <c:f>Sheet2!$F$4</c:f>
              <c:strCache>
                <c:ptCount val="1"/>
                <c:pt idx="0">
                  <c:v>GIF</c:v>
                </c:pt>
              </c:strCache>
            </c:strRef>
          </c:tx>
          <c:invertIfNegative val="0"/>
          <c:cat>
            <c:strRef>
              <c:f>Sheet2!$G$1:$J$1</c:f>
              <c:strCache>
                <c:ptCount val="4"/>
                <c:pt idx="0">
                  <c:v>count</c:v>
                </c:pt>
                <c:pt idx="1">
                  <c:v>positive score</c:v>
                </c:pt>
                <c:pt idx="2">
                  <c:v>negative score</c:v>
                </c:pt>
                <c:pt idx="3">
                  <c:v>neutral score</c:v>
                </c:pt>
              </c:strCache>
            </c:strRef>
          </c:cat>
          <c:val>
            <c:numRef>
              <c:f>Sheet2!$G$4:$J$4</c:f>
              <c:numCache>
                <c:formatCode>General</c:formatCode>
                <c:ptCount val="4"/>
                <c:pt idx="0">
                  <c:v>6079</c:v>
                </c:pt>
                <c:pt idx="1">
                  <c:v>3381</c:v>
                </c:pt>
                <c:pt idx="2">
                  <c:v>1924</c:v>
                </c:pt>
                <c:pt idx="3">
                  <c:v>774</c:v>
                </c:pt>
              </c:numCache>
            </c:numRef>
          </c:val>
        </c:ser>
        <c:ser>
          <c:idx val="3"/>
          <c:order val="3"/>
          <c:tx>
            <c:strRef>
              <c:f>Sheet2!$F$5</c:f>
              <c:strCache>
                <c:ptCount val="1"/>
                <c:pt idx="0">
                  <c:v>audio</c:v>
                </c:pt>
              </c:strCache>
            </c:strRef>
          </c:tx>
          <c:invertIfNegative val="0"/>
          <c:cat>
            <c:strRef>
              <c:f>Sheet2!$G$1:$J$1</c:f>
              <c:strCache>
                <c:ptCount val="4"/>
                <c:pt idx="0">
                  <c:v>count</c:v>
                </c:pt>
                <c:pt idx="1">
                  <c:v>positive score</c:v>
                </c:pt>
                <c:pt idx="2">
                  <c:v>negative score</c:v>
                </c:pt>
                <c:pt idx="3">
                  <c:v>neutral score</c:v>
                </c:pt>
              </c:strCache>
            </c:strRef>
          </c:cat>
          <c:val>
            <c:numRef>
              <c:f>Sheet2!$G$5:$J$5</c:f>
              <c:numCache>
                <c:formatCode>General</c:formatCode>
                <c:ptCount val="4"/>
                <c:pt idx="0">
                  <c:v>5660</c:v>
                </c:pt>
                <c:pt idx="1">
                  <c:v>3216</c:v>
                </c:pt>
                <c:pt idx="2">
                  <c:v>1771</c:v>
                </c:pt>
                <c:pt idx="3">
                  <c:v>673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3352064"/>
        <c:axId val="133357952"/>
        <c:axId val="0"/>
      </c:bar3DChart>
      <c:catAx>
        <c:axId val="133352064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2800"/>
            </a:pPr>
            <a:endParaRPr lang="en-US"/>
          </a:p>
        </c:txPr>
        <c:crossAx val="133357952"/>
        <c:crosses val="autoZero"/>
        <c:auto val="1"/>
        <c:lblAlgn val="ctr"/>
        <c:lblOffset val="100"/>
        <c:noMultiLvlLbl val="0"/>
      </c:catAx>
      <c:valAx>
        <c:axId val="133357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800"/>
            </a:pPr>
            <a:endParaRPr lang="en-US"/>
          </a:p>
        </c:txPr>
        <c:crossAx val="133352064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/>
      <c:overlay val="0"/>
      <c:txPr>
        <a:bodyPr/>
        <a:lstStyle/>
        <a:p>
          <a:pPr>
            <a:defRPr sz="2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0.28667</cdr:x>
      <cdr:y>0.05499</cdr:y>
    </cdr:from>
    <cdr:to>
      <cdr:x>0.66333</cdr:x>
      <cdr:y>0.08104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310640" y="144780"/>
          <a:ext cx="1722120" cy="685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IN" sz="1100" dirty="0"/>
        </a:p>
      </cdr:txBody>
    </cdr:sp>
  </cdr:relSizeAnchor>
  <cdr:relSizeAnchor xmlns:cdr="http://schemas.openxmlformats.org/drawingml/2006/chartDrawing">
    <cdr:from>
      <cdr:x>0.30833</cdr:x>
      <cdr:y>0</cdr:y>
    </cdr:from>
    <cdr:to>
      <cdr:x>0.88167</cdr:x>
      <cdr:y>0.18813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409700" y="0"/>
          <a:ext cx="2621280" cy="4953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3600" b="1" dirty="0"/>
            <a:t>MOST POPULAR CATEGORIES</a:t>
          </a:r>
        </a:p>
        <a:p xmlns:a="http://schemas.openxmlformats.org/drawingml/2006/main">
          <a:endParaRPr lang="en-IN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0.20833</cdr:x>
      <cdr:y>0.01528</cdr:y>
    </cdr:from>
    <cdr:to>
      <cdr:x>0.83667</cdr:x>
      <cdr:y>0.14028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52500" y="41910"/>
          <a:ext cx="2872740" cy="3429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3600" dirty="0"/>
            <a:t>CONTENT SENTIMENTS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427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SOCIAL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BUZZ</a:t>
            </a:r>
          </a:p>
          <a:p>
            <a:pPr algn="ctr">
              <a:lnSpc>
                <a:spcPts val="11059"/>
              </a:lnSpc>
            </a:pP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xmlns="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xmlns="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xmlns="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xmlns="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xmlns="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xmlns="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1581833" y="1895898"/>
            <a:ext cx="609656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There are total 16 distinct content categories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Out of which animal and science are the  most popular ones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4 type of content- audio, video, GIF, photo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Out of which people prefer video and photo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May month has the highest number of posts</a:t>
            </a: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Should focus more on the top 5 categories that’s animal, technology, science, healthy eating and food.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Create campaign to specifically target those audience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Need to maximize in the month of January, May and August as the number of posts in these months are the highest.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02552" y="1909667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IN" dirty="0" smtClean="0"/>
              <a:t>VDVD</a:t>
            </a:r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86800" y="2601680"/>
            <a:ext cx="708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Social Buzz is a fast growing technology unicorn that need to adapt quickly to its global scale. Accenture has begun a 3 month POC focusing on these tasks</a:t>
            </a:r>
          </a:p>
          <a:p>
            <a:endParaRPr lang="en-IN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An audit of Social Buzz’s Big data practice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Recommendations for a successful IPO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Analysis to find Social Buzz’s top 5 most popular categories of content</a:t>
            </a:r>
            <a:endParaRPr lang="en-IN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71800" y="5325260"/>
            <a:ext cx="66552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</a:rPr>
              <a:t>Over 10000 posts per day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 smtClean="0">
                <a:solidFill>
                  <a:schemeClr val="bg1"/>
                </a:solidFill>
              </a:rPr>
              <a:t>36,500,000 pieces of content per year</a:t>
            </a:r>
          </a:p>
          <a:p>
            <a:endParaRPr lang="en-IN" sz="2800" dirty="0" smtClean="0">
              <a:solidFill>
                <a:schemeClr val="bg1"/>
              </a:solidFill>
            </a:endParaRPr>
          </a:p>
          <a:p>
            <a:r>
              <a:rPr lang="en-IN" sz="2800" dirty="0" smtClean="0">
                <a:solidFill>
                  <a:schemeClr val="bg1"/>
                </a:solidFill>
              </a:rPr>
              <a:t>But how to capitalize on it when there is so much?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 smtClean="0">
                <a:solidFill>
                  <a:schemeClr val="bg1"/>
                </a:solidFill>
              </a:rPr>
              <a:t>Analysis to find Social Buzz’s top 5 most popular categories of content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54796" y="1284816"/>
            <a:ext cx="5142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</a:rPr>
              <a:t>Data Understanding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82478" y="2896904"/>
            <a:ext cx="297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</a:rPr>
              <a:t>Data Cleaning 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97682" y="4508992"/>
            <a:ext cx="369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</a:rPr>
              <a:t>Data Analysis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670375" y="6204766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</a:rPr>
              <a:t>Data Modelling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613897" y="7980494"/>
            <a:ext cx="359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</a:rPr>
              <a:t>Uncover Insights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38400" y="5676900"/>
            <a:ext cx="266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 Unique Categories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7501202" y="572306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Animal is the most favourite category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12670342" y="5538400"/>
            <a:ext cx="2931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May with most number of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9031043"/>
              </p:ext>
            </p:extLst>
          </p:nvPr>
        </p:nvGraphicFramePr>
        <p:xfrm>
          <a:off x="3536101" y="1685151"/>
          <a:ext cx="14151388" cy="7496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6985999"/>
              </p:ext>
            </p:extLst>
          </p:nvPr>
        </p:nvGraphicFramePr>
        <p:xfrm>
          <a:off x="2724116" y="875115"/>
          <a:ext cx="15084872" cy="815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273</Words>
  <Application>Microsoft Office PowerPoint</Application>
  <PresentationFormat>Custom</PresentationFormat>
  <Paragraphs>80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Graphik Regular</vt:lpstr>
      <vt:lpstr>Calibri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LENOVO</cp:lastModifiedBy>
  <cp:revision>13</cp:revision>
  <dcterms:created xsi:type="dcterms:W3CDTF">2006-08-16T00:00:00Z</dcterms:created>
  <dcterms:modified xsi:type="dcterms:W3CDTF">2025-03-26T06:51:24Z</dcterms:modified>
  <dc:identifier>DAEhDyfaYKE</dc:identifier>
</cp:coreProperties>
</file>